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B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84" y="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E712-438E-4A48-B29B-4D3E286E57AD}" type="datetimeFigureOut">
              <a:rPr lang="en-GB" smtClean="0"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4599-5772-46CB-9851-9E5196F956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E712-438E-4A48-B29B-4D3E286E57AD}" type="datetimeFigureOut">
              <a:rPr lang="en-GB" smtClean="0"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4599-5772-46CB-9851-9E5196F956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E712-438E-4A48-B29B-4D3E286E57AD}" type="datetimeFigureOut">
              <a:rPr lang="en-GB" smtClean="0"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4599-5772-46CB-9851-9E5196F956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E712-438E-4A48-B29B-4D3E286E57AD}" type="datetimeFigureOut">
              <a:rPr lang="en-GB" smtClean="0"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4599-5772-46CB-9851-9E5196F956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E712-438E-4A48-B29B-4D3E286E57AD}" type="datetimeFigureOut">
              <a:rPr lang="en-GB" smtClean="0"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4599-5772-46CB-9851-9E5196F956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E712-438E-4A48-B29B-4D3E286E57AD}" type="datetimeFigureOut">
              <a:rPr lang="en-GB" smtClean="0"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4599-5772-46CB-9851-9E5196F956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E712-438E-4A48-B29B-4D3E286E57AD}" type="datetimeFigureOut">
              <a:rPr lang="en-GB" smtClean="0"/>
              <a:t>13/10/2017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4599-5772-46CB-9851-9E5196F956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E712-438E-4A48-B29B-4D3E286E57AD}" type="datetimeFigureOut">
              <a:rPr lang="en-GB" smtClean="0"/>
              <a:t>13/10/2017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4599-5772-46CB-9851-9E5196F956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E712-438E-4A48-B29B-4D3E286E57AD}" type="datetimeFigureOut">
              <a:rPr lang="en-GB" smtClean="0"/>
              <a:t>13/10/2017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4599-5772-46CB-9851-9E5196F956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E712-438E-4A48-B29B-4D3E286E57AD}" type="datetimeFigureOut">
              <a:rPr lang="en-GB" smtClean="0"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4599-5772-46CB-9851-9E5196F956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E712-438E-4A48-B29B-4D3E286E57AD}" type="datetimeFigureOut">
              <a:rPr lang="en-GB" smtClean="0"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4599-5772-46CB-9851-9E5196F956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2E712-438E-4A48-B29B-4D3E286E57AD}" type="datetimeFigureOut">
              <a:rPr lang="en-GB" smtClean="0"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34599-5772-46CB-9851-9E5196F95603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Crucial choices to be made when devising standards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204864"/>
            <a:ext cx="8686800" cy="28803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/>
              <a:t>Prescriptive, imposed    &lt;----------&gt; Tools for self monitoring</a:t>
            </a:r>
          </a:p>
          <a:p>
            <a:pPr>
              <a:buNone/>
            </a:pPr>
            <a:r>
              <a:rPr lang="en-US" sz="2400" dirty="0"/>
              <a:t>Minimum performance &lt;---------&gt; Enabling development of expertise</a:t>
            </a:r>
          </a:p>
          <a:p>
            <a:pPr>
              <a:buNone/>
            </a:pPr>
            <a:r>
              <a:rPr lang="en-US" sz="2400" dirty="0"/>
              <a:t>Set of standards for all  &lt; ---------&gt; Differentiated standards</a:t>
            </a:r>
          </a:p>
          <a:p>
            <a:pPr>
              <a:buNone/>
            </a:pPr>
            <a:r>
              <a:rPr lang="en-US" sz="2400" dirty="0"/>
              <a:t>Career/time driven standards &lt;----------&gt; Proficiency driven standards</a:t>
            </a:r>
          </a:p>
          <a:p>
            <a:pPr>
              <a:buNone/>
            </a:pPr>
            <a:r>
              <a:rPr lang="en-US" sz="2400" dirty="0"/>
              <a:t>Discrete parts                  &lt;----------&gt; Holistic Practice</a:t>
            </a:r>
          </a:p>
          <a:p>
            <a:pPr>
              <a:buNone/>
            </a:pPr>
            <a:r>
              <a:rPr lang="en-US" sz="2400" dirty="0"/>
              <a:t>Explicit lists                     &lt;----------&gt; Overarching principles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urved Up Arrow 30"/>
          <p:cNvSpPr/>
          <p:nvPr/>
        </p:nvSpPr>
        <p:spPr>
          <a:xfrm rot="6323115">
            <a:off x="1688764" y="734614"/>
            <a:ext cx="1772172" cy="839424"/>
          </a:xfrm>
          <a:prstGeom prst="curved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051720" y="836712"/>
            <a:ext cx="0" cy="5328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cxnSpLocks/>
          </p:cNvCxnSpPr>
          <p:nvPr/>
        </p:nvCxnSpPr>
        <p:spPr>
          <a:xfrm>
            <a:off x="2051720" y="5075892"/>
            <a:ext cx="6192688" cy="92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148064" y="508518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Experienced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275856" y="507589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novice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47564" y="5445224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 yet achieving competence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647564" y="278092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Proficient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647564" y="4293096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Basic competence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647564" y="126876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Advanced professional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2051720" y="508518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NQT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7740352" y="5085184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TIME</a:t>
            </a:r>
            <a:endParaRPr lang="en-GB" sz="2000" b="1" dirty="0"/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2051720" y="4149080"/>
            <a:ext cx="6336704" cy="72008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051720" y="3717032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Baseline for basic competence: requirements for </a:t>
            </a:r>
            <a:r>
              <a:rPr lang="en-US" dirty="0" err="1"/>
              <a:t>SACE</a:t>
            </a:r>
            <a:r>
              <a:rPr lang="en-US" dirty="0"/>
              <a:t> licensure </a:t>
            </a:r>
            <a:endParaRPr lang="en-GB" dirty="0"/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2051720" y="1988840"/>
            <a:ext cx="6336704" cy="72008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771800" y="1484784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Grounds for recognition of teaching expertise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3131840" y="260648"/>
            <a:ext cx="3924436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Principles &amp; standards for professional teaching </a:t>
            </a:r>
            <a:endParaRPr lang="en-GB" dirty="0"/>
          </a:p>
        </p:txBody>
      </p:sp>
      <p:sp>
        <p:nvSpPr>
          <p:cNvPr id="33" name="Curved Up Arrow 32"/>
          <p:cNvSpPr/>
          <p:nvPr/>
        </p:nvSpPr>
        <p:spPr>
          <a:xfrm rot="15276885" flipV="1">
            <a:off x="2525470" y="4551037"/>
            <a:ext cx="1772172" cy="839424"/>
          </a:xfrm>
          <a:prstGeom prst="curved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23928" y="5445224"/>
            <a:ext cx="3528392" cy="92333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Detailed, prescriptive; high levels of specification; observable; measurable</a:t>
            </a:r>
            <a:endParaRPr lang="en-GB" dirty="0"/>
          </a:p>
        </p:txBody>
      </p:sp>
      <p:sp>
        <p:nvSpPr>
          <p:cNvPr id="34" name="Right Brace 33"/>
          <p:cNvSpPr/>
          <p:nvPr/>
        </p:nvSpPr>
        <p:spPr>
          <a:xfrm>
            <a:off x="6660232" y="2132856"/>
            <a:ext cx="792088" cy="1944216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7380312" y="2492896"/>
            <a:ext cx="1475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ZPD</a:t>
            </a:r>
            <a:r>
              <a:rPr lang="en-US" b="1" dirty="0"/>
              <a:t> for professional development</a:t>
            </a:r>
            <a:endParaRPr lang="en-GB" b="1" dirty="0"/>
          </a:p>
        </p:txBody>
      </p:sp>
      <p:sp>
        <p:nvSpPr>
          <p:cNvPr id="22" name="Up Arrow 21"/>
          <p:cNvSpPr/>
          <p:nvPr/>
        </p:nvSpPr>
        <p:spPr>
          <a:xfrm rot="3792766">
            <a:off x="3896335" y="1223500"/>
            <a:ext cx="871548" cy="3378410"/>
          </a:xfrm>
          <a:prstGeom prst="upArrow">
            <a:avLst/>
          </a:prstGeom>
          <a:solidFill>
            <a:srgbClr val="8EB4E3">
              <a:alpha val="3686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11" grpId="0"/>
      <p:bldP spid="12" grpId="0"/>
      <p:bldP spid="13" grpId="0"/>
      <p:bldP spid="14" grpId="0"/>
      <p:bldP spid="28" grpId="0"/>
      <p:bldP spid="30" grpId="0"/>
      <p:bldP spid="26" grpId="0" animBg="1"/>
      <p:bldP spid="33" grpId="0" animBg="1"/>
      <p:bldP spid="32" grpId="0" animBg="1"/>
      <p:bldP spid="34" grpId="0" animBg="1"/>
      <p:bldP spid="35" grpId="0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en-US" dirty="0"/>
              <a:t>Guiding Principles</a:t>
            </a:r>
            <a:endParaRPr lang="en-GB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27069" y="1126341"/>
            <a:ext cx="8089862" cy="521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Teaching is guided by an </a:t>
            </a: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ethical commitment </a:t>
            </a: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to the learning and wellbeing of learners.</a:t>
            </a:r>
            <a:endParaRPr kumimoji="0" lang="en-GB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Teaching is deeply connected to teachers</a:t>
            </a: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’</a:t>
            </a: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understanding of the subject/s</a:t>
            </a: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they teach.</a:t>
            </a:r>
            <a:endParaRPr kumimoji="0" lang="en-GB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To teach is to </a:t>
            </a: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organise systematic learning</a:t>
            </a: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guided by the requirements of the national curriculum. </a:t>
            </a:r>
            <a:endParaRPr kumimoji="0" lang="en-GB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Teachers understand how their </a:t>
            </a: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subjects are best taught and learnt</a:t>
            </a: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GB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Teaching involves managing ,monitoring and </a:t>
            </a: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assessing learning</a:t>
            </a: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GB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Teaching involves </a:t>
            </a: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thinking</a:t>
            </a: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before, during and after classroom action. </a:t>
            </a:r>
            <a:endParaRPr kumimoji="0" lang="en-GB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Teachers understand the complex role that </a:t>
            </a: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language</a:t>
            </a: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plays in teaching and learning. </a:t>
            </a:r>
            <a:endParaRPr kumimoji="0" lang="en-GB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Teaching requires that a </a:t>
            </a: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safe and disciplined learning environment</a:t>
            </a: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be created and maintained.</a:t>
            </a:r>
            <a:endParaRPr kumimoji="0" lang="en-GB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Teachers belong to </a:t>
            </a: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communities</a:t>
            </a: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that support their professional learning. </a:t>
            </a:r>
            <a:endParaRPr kumimoji="0" lang="en-GB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Teachers promote </a:t>
            </a: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social justice </a:t>
            </a:r>
            <a:r>
              <a:rPr kumimoji="0" lang="en-GB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and the redress of inequalities within their educational institutions and society more broadly.</a:t>
            </a:r>
            <a:endParaRPr kumimoji="0" lang="en-GB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9552" y="1546920"/>
            <a:ext cx="806489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 indent="-468000" fontAlgn="base">
              <a:spcBef>
                <a:spcPct val="0"/>
              </a:spcBef>
              <a:spcAft>
                <a:spcPct val="0"/>
              </a:spcAft>
            </a:pPr>
            <a:r>
              <a:rPr kumimoji="0" lang="en-GB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2.   Teaching is deeply connected to teachers</a:t>
            </a:r>
            <a:r>
              <a:rPr kumimoji="0" lang="en-GB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’</a:t>
            </a:r>
            <a:r>
              <a:rPr kumimoji="0" lang="en-GB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understanding of    the subject/s they teach.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-5400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2.1.Teachers understand the </a:t>
            </a:r>
            <a:r>
              <a:rPr kumimoji="0" lang="en-GB" sz="2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complex concepts </a:t>
            </a:r>
            <a:r>
              <a:rPr kumimoji="0" lang="en-GB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that make up their subject knowledge and understand how these concepts are connected.</a:t>
            </a: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457200" marR="0" lvl="1" indent="-5400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2.2.Teachers know and can use the </a:t>
            </a:r>
            <a:r>
              <a:rPr kumimoji="0" lang="en-GB" sz="2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inquiry skills </a:t>
            </a:r>
            <a:r>
              <a:rPr kumimoji="0" lang="en-GB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needed to create and verify knowledge in the subject/s they teach.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-5400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2.3.Teachers understand how concepts in their subjects can be used to </a:t>
            </a:r>
            <a:r>
              <a:rPr kumimoji="0" lang="en-GB" sz="2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address real world issues</a:t>
            </a:r>
            <a:r>
              <a:rPr kumimoji="0" lang="en-GB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-5400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2.4.Teachers keep up to date with </a:t>
            </a:r>
            <a:r>
              <a:rPr kumimoji="0" lang="en-GB" sz="2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new developments </a:t>
            </a:r>
            <a:r>
              <a:rPr kumimoji="0" lang="en-GB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in their subject knowledge.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333</Words>
  <Application>Microsoft Office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Crucial choices to be made when devising standards</vt:lpstr>
      <vt:lpstr>PowerPoint Presentation</vt:lpstr>
      <vt:lpstr>Guiding Principles</vt:lpstr>
      <vt:lpstr>PowerPoint Presentation</vt:lpstr>
    </vt:vector>
  </TitlesOfParts>
  <Company>wits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CRUCIAL CHOICES TO BE MADE WHEN DEVISING STANDARDS</dc:title>
  <dc:creator>00100619</dc:creator>
  <cp:lastModifiedBy>John Aitchison</cp:lastModifiedBy>
  <cp:revision>3</cp:revision>
  <dcterms:created xsi:type="dcterms:W3CDTF">2017-08-30T06:05:31Z</dcterms:created>
  <dcterms:modified xsi:type="dcterms:W3CDTF">2017-10-13T14:15:08Z</dcterms:modified>
</cp:coreProperties>
</file>